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0566063" cy="29459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hM9DM+L/EEh6+bla5fg36qZdw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9ED385-9A03-4B3D-ACA4-4782DC213FDF}" v="84" dt="2026-04-30T17:08:44.657"/>
  </p1510:revLst>
</p1510:revInfo>
</file>

<file path=ppt/tableStyles.xml><?xml version="1.0" encoding="utf-8"?>
<a:tblStyleLst xmlns:a="http://schemas.openxmlformats.org/drawingml/2006/main" def="{651C7303-1205-445C-A721-94CFD910D15C}">
  <a:tblStyle styleId="{651C7303-1205-445C-A721-94CFD910D1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2252" y="-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ne Kabita" userId="b11a5265ae26b45f" providerId="LiveId" clId="{761CA023-4A6E-46EE-BD17-EB36292DF983}"/>
    <pc:docChg chg="undo custSel modSld">
      <pc:chgData name="Valentine Kabita" userId="b11a5265ae26b45f" providerId="LiveId" clId="{761CA023-4A6E-46EE-BD17-EB36292DF983}" dt="2026-04-30T17:11:34.129" v="774" actId="478"/>
      <pc:docMkLst>
        <pc:docMk/>
      </pc:docMkLst>
      <pc:sldChg chg="addSp delSp modSp mod">
        <pc:chgData name="Valentine Kabita" userId="b11a5265ae26b45f" providerId="LiveId" clId="{761CA023-4A6E-46EE-BD17-EB36292DF983}" dt="2026-04-30T17:11:34.129" v="774" actId="478"/>
        <pc:sldMkLst>
          <pc:docMk/>
          <pc:sldMk cId="0" sldId="256"/>
        </pc:sldMkLst>
        <pc:spChg chg="add del mod">
          <ac:chgData name="Valentine Kabita" userId="b11a5265ae26b45f" providerId="LiveId" clId="{761CA023-4A6E-46EE-BD17-EB36292DF983}" dt="2026-04-30T01:40:30.648" v="294" actId="478"/>
          <ac:spMkLst>
            <pc:docMk/>
            <pc:sldMk cId="0" sldId="256"/>
            <ac:spMk id="12" creationId="{1D14E892-2382-EE69-AB15-3B4E66726E5A}"/>
          </ac:spMkLst>
        </pc:spChg>
        <pc:spChg chg="add del">
          <ac:chgData name="Valentine Kabita" userId="b11a5265ae26b45f" providerId="LiveId" clId="{761CA023-4A6E-46EE-BD17-EB36292DF983}" dt="2026-04-30T01:41:05.559" v="296" actId="22"/>
          <ac:spMkLst>
            <pc:docMk/>
            <pc:sldMk cId="0" sldId="256"/>
            <ac:spMk id="14" creationId="{6ABB626F-33F0-FB6F-6A78-1B0C17E66B0E}"/>
          </ac:spMkLst>
        </pc:spChg>
        <pc:spChg chg="add del mod">
          <ac:chgData name="Valentine Kabita" userId="b11a5265ae26b45f" providerId="LiveId" clId="{761CA023-4A6E-46EE-BD17-EB36292DF983}" dt="2026-04-30T01:42:42.642" v="332" actId="478"/>
          <ac:spMkLst>
            <pc:docMk/>
            <pc:sldMk cId="0" sldId="256"/>
            <ac:spMk id="16" creationId="{C5C5DB54-285D-3097-9C9A-DDFB80EF78B4}"/>
          </ac:spMkLst>
        </pc:spChg>
        <pc:spChg chg="mod">
          <ac:chgData name="Valentine Kabita" userId="b11a5265ae26b45f" providerId="LiveId" clId="{761CA023-4A6E-46EE-BD17-EB36292DF983}" dt="2026-04-24T21:43:56.433" v="3" actId="1076"/>
          <ac:spMkLst>
            <pc:docMk/>
            <pc:sldMk cId="0" sldId="256"/>
            <ac:spMk id="91" creationId="{00000000-0000-0000-0000-000000000000}"/>
          </ac:spMkLst>
        </pc:spChg>
        <pc:spChg chg="mod">
          <ac:chgData name="Valentine Kabita" userId="b11a5265ae26b45f" providerId="LiveId" clId="{761CA023-4A6E-46EE-BD17-EB36292DF983}" dt="2026-04-29T15:55:38.260" v="75"/>
          <ac:spMkLst>
            <pc:docMk/>
            <pc:sldMk cId="0" sldId="256"/>
            <ac:spMk id="94" creationId="{00000000-0000-0000-0000-000000000000}"/>
          </ac:spMkLst>
        </pc:spChg>
        <pc:spChg chg="mod">
          <ac:chgData name="Valentine Kabita" userId="b11a5265ae26b45f" providerId="LiveId" clId="{761CA023-4A6E-46EE-BD17-EB36292DF983}" dt="2026-04-29T15:14:32.433" v="48" actId="1076"/>
          <ac:spMkLst>
            <pc:docMk/>
            <pc:sldMk cId="0" sldId="256"/>
            <ac:spMk id="95" creationId="{00000000-0000-0000-0000-000000000000}"/>
          </ac:spMkLst>
        </pc:spChg>
        <pc:spChg chg="mod">
          <ac:chgData name="Valentine Kabita" userId="b11a5265ae26b45f" providerId="LiveId" clId="{761CA023-4A6E-46EE-BD17-EB36292DF983}" dt="2026-04-30T17:03:30.663" v="737" actId="20577"/>
          <ac:spMkLst>
            <pc:docMk/>
            <pc:sldMk cId="0" sldId="256"/>
            <ac:spMk id="96" creationId="{00000000-0000-0000-0000-000000000000}"/>
          </ac:spMkLst>
        </pc:spChg>
        <pc:spChg chg="mod">
          <ac:chgData name="Valentine Kabita" userId="b11a5265ae26b45f" providerId="LiveId" clId="{761CA023-4A6E-46EE-BD17-EB36292DF983}" dt="2026-04-29T15:28:06.323" v="66"/>
          <ac:spMkLst>
            <pc:docMk/>
            <pc:sldMk cId="0" sldId="256"/>
            <ac:spMk id="97" creationId="{00000000-0000-0000-0000-000000000000}"/>
          </ac:spMkLst>
        </pc:spChg>
        <pc:spChg chg="mod">
          <ac:chgData name="Valentine Kabita" userId="b11a5265ae26b45f" providerId="LiveId" clId="{761CA023-4A6E-46EE-BD17-EB36292DF983}" dt="2026-04-30T17:09:23.306" v="765" actId="14100"/>
          <ac:spMkLst>
            <pc:docMk/>
            <pc:sldMk cId="0" sldId="256"/>
            <ac:spMk id="98" creationId="{00000000-0000-0000-0000-000000000000}"/>
          </ac:spMkLst>
        </pc:spChg>
        <pc:spChg chg="del mod">
          <ac:chgData name="Valentine Kabita" userId="b11a5265ae26b45f" providerId="LiveId" clId="{761CA023-4A6E-46EE-BD17-EB36292DF983}" dt="2026-04-29T20:19:03.390" v="95" actId="478"/>
          <ac:spMkLst>
            <pc:docMk/>
            <pc:sldMk cId="0" sldId="256"/>
            <ac:spMk id="99" creationId="{00000000-0000-0000-0000-000000000000}"/>
          </ac:spMkLst>
        </pc:spChg>
        <pc:spChg chg="mod">
          <ac:chgData name="Valentine Kabita" userId="b11a5265ae26b45f" providerId="LiveId" clId="{761CA023-4A6E-46EE-BD17-EB36292DF983}" dt="2026-04-30T01:33:05.485" v="290" actId="1076"/>
          <ac:spMkLst>
            <pc:docMk/>
            <pc:sldMk cId="0" sldId="256"/>
            <ac:spMk id="101" creationId="{00000000-0000-0000-0000-000000000000}"/>
          </ac:spMkLst>
        </pc:spChg>
        <pc:spChg chg="mod">
          <ac:chgData name="Valentine Kabita" userId="b11a5265ae26b45f" providerId="LiveId" clId="{761CA023-4A6E-46EE-BD17-EB36292DF983}" dt="2026-04-30T17:06:50.487" v="748"/>
          <ac:spMkLst>
            <pc:docMk/>
            <pc:sldMk cId="0" sldId="256"/>
            <ac:spMk id="102" creationId="{00000000-0000-0000-0000-000000000000}"/>
          </ac:spMkLst>
        </pc:spChg>
        <pc:spChg chg="mod">
          <ac:chgData name="Valentine Kabita" userId="b11a5265ae26b45f" providerId="LiveId" clId="{761CA023-4A6E-46EE-BD17-EB36292DF983}" dt="2026-04-30T17:01:42.730" v="727" actId="1076"/>
          <ac:spMkLst>
            <pc:docMk/>
            <pc:sldMk cId="0" sldId="256"/>
            <ac:spMk id="103" creationId="{00000000-0000-0000-0000-000000000000}"/>
          </ac:spMkLst>
        </pc:spChg>
        <pc:spChg chg="del">
          <ac:chgData name="Valentine Kabita" userId="b11a5265ae26b45f" providerId="LiveId" clId="{761CA023-4A6E-46EE-BD17-EB36292DF983}" dt="2026-04-30T00:46:03.191" v="149" actId="478"/>
          <ac:spMkLst>
            <pc:docMk/>
            <pc:sldMk cId="0" sldId="256"/>
            <ac:spMk id="104" creationId="{00000000-0000-0000-0000-000000000000}"/>
          </ac:spMkLst>
        </pc:spChg>
        <pc:spChg chg="del">
          <ac:chgData name="Valentine Kabita" userId="b11a5265ae26b45f" providerId="LiveId" clId="{761CA023-4A6E-46EE-BD17-EB36292DF983}" dt="2026-04-30T01:32:59.269" v="289" actId="478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Valentine Kabita" userId="b11a5265ae26b45f" providerId="LiveId" clId="{761CA023-4A6E-46EE-BD17-EB36292DF983}" dt="2026-04-30T16:40:42.893" v="638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Valentine Kabita" userId="b11a5265ae26b45f" providerId="LiveId" clId="{761CA023-4A6E-46EE-BD17-EB36292DF983}" dt="2026-04-30T17:00:32.541" v="726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Valentine Kabita" userId="b11a5265ae26b45f" providerId="LiveId" clId="{761CA023-4A6E-46EE-BD17-EB36292DF983}" dt="2026-04-30T17:10:29.331" v="771" actId="20577"/>
          <ac:spMkLst>
            <pc:docMk/>
            <pc:sldMk cId="0" sldId="256"/>
            <ac:spMk id="110" creationId="{00000000-0000-0000-0000-000000000000}"/>
          </ac:spMkLst>
        </pc:spChg>
        <pc:spChg chg="del">
          <ac:chgData name="Valentine Kabita" userId="b11a5265ae26b45f" providerId="LiveId" clId="{761CA023-4A6E-46EE-BD17-EB36292DF983}" dt="2026-04-30T17:11:34.129" v="774" actId="478"/>
          <ac:spMkLst>
            <pc:docMk/>
            <pc:sldMk cId="0" sldId="256"/>
            <ac:spMk id="111" creationId="{00000000-0000-0000-0000-000000000000}"/>
          </ac:spMkLst>
        </pc:spChg>
        <pc:spChg chg="del">
          <ac:chgData name="Valentine Kabita" userId="b11a5265ae26b45f" providerId="LiveId" clId="{761CA023-4A6E-46EE-BD17-EB36292DF983}" dt="2026-04-29T15:31:31.422" v="68" actId="478"/>
          <ac:spMkLst>
            <pc:docMk/>
            <pc:sldMk cId="0" sldId="256"/>
            <ac:spMk id="112" creationId="{00000000-0000-0000-0000-000000000000}"/>
          </ac:spMkLst>
        </pc:spChg>
        <pc:spChg chg="del">
          <ac:chgData name="Valentine Kabita" userId="b11a5265ae26b45f" providerId="LiveId" clId="{761CA023-4A6E-46EE-BD17-EB36292DF983}" dt="2026-04-29T20:21:32.479" v="100" actId="478"/>
          <ac:spMkLst>
            <pc:docMk/>
            <pc:sldMk cId="0" sldId="256"/>
            <ac:spMk id="113" creationId="{00000000-0000-0000-0000-000000000000}"/>
          </ac:spMkLst>
        </pc:spChg>
        <pc:spChg chg="del">
          <ac:chgData name="Valentine Kabita" userId="b11a5265ae26b45f" providerId="LiveId" clId="{761CA023-4A6E-46EE-BD17-EB36292DF983}" dt="2026-04-29T20:17:14.027" v="84" actId="478"/>
          <ac:spMkLst>
            <pc:docMk/>
            <pc:sldMk cId="0" sldId="256"/>
            <ac:spMk id="124" creationId="{00000000-0000-0000-0000-000000000000}"/>
          </ac:spMkLst>
        </pc:spChg>
        <pc:spChg chg="del">
          <ac:chgData name="Valentine Kabita" userId="b11a5265ae26b45f" providerId="LiveId" clId="{761CA023-4A6E-46EE-BD17-EB36292DF983}" dt="2026-04-29T15:55:47.455" v="76" actId="478"/>
          <ac:spMkLst>
            <pc:docMk/>
            <pc:sldMk cId="0" sldId="256"/>
            <ac:spMk id="125" creationId="{00000000-0000-0000-0000-000000000000}"/>
          </ac:spMkLst>
        </pc:spChg>
        <pc:spChg chg="del">
          <ac:chgData name="Valentine Kabita" userId="b11a5265ae26b45f" providerId="LiveId" clId="{761CA023-4A6E-46EE-BD17-EB36292DF983}" dt="2026-04-29T15:55:50.614" v="77" actId="478"/>
          <ac:spMkLst>
            <pc:docMk/>
            <pc:sldMk cId="0" sldId="256"/>
            <ac:spMk id="126" creationId="{00000000-0000-0000-0000-000000000000}"/>
          </ac:spMkLst>
        </pc:spChg>
        <pc:spChg chg="del mod">
          <ac:chgData name="Valentine Kabita" userId="b11a5265ae26b45f" providerId="LiveId" clId="{761CA023-4A6E-46EE-BD17-EB36292DF983}" dt="2026-04-29T15:55:54.883" v="79" actId="478"/>
          <ac:spMkLst>
            <pc:docMk/>
            <pc:sldMk cId="0" sldId="256"/>
            <ac:spMk id="127" creationId="{00000000-0000-0000-0000-000000000000}"/>
          </ac:spMkLst>
        </pc:spChg>
        <pc:spChg chg="del">
          <ac:chgData name="Valentine Kabita" userId="b11a5265ae26b45f" providerId="LiveId" clId="{761CA023-4A6E-46EE-BD17-EB36292DF983}" dt="2026-04-29T15:55:58.534" v="80" actId="478"/>
          <ac:spMkLst>
            <pc:docMk/>
            <pc:sldMk cId="0" sldId="256"/>
            <ac:spMk id="128" creationId="{00000000-0000-0000-0000-000000000000}"/>
          </ac:spMkLst>
        </pc:spChg>
        <pc:graphicFrameChg chg="add mod">
          <ac:chgData name="Valentine Kabita" userId="b11a5265ae26b45f" providerId="LiveId" clId="{761CA023-4A6E-46EE-BD17-EB36292DF983}" dt="2026-04-30T17:01:54.751" v="728" actId="1076"/>
          <ac:graphicFrameMkLst>
            <pc:docMk/>
            <pc:sldMk cId="0" sldId="256"/>
            <ac:graphicFrameMk id="6" creationId="{3B3C1804-E0A7-7F65-6B4F-A5FD2D26E87F}"/>
          </ac:graphicFrameMkLst>
        </pc:graphicFrameChg>
        <pc:graphicFrameChg chg="add del mod">
          <ac:chgData name="Valentine Kabita" userId="b11a5265ae26b45f" providerId="LiveId" clId="{761CA023-4A6E-46EE-BD17-EB36292DF983}" dt="2026-04-29T20:21:11.137" v="96" actId="478"/>
          <ac:graphicFrameMkLst>
            <pc:docMk/>
            <pc:sldMk cId="0" sldId="256"/>
            <ac:graphicFrameMk id="8" creationId="{B5504CF7-D895-E5D0-F134-E87188304603}"/>
          </ac:graphicFrameMkLst>
        </pc:graphicFrameChg>
        <pc:graphicFrameChg chg="add mod modGraphic">
          <ac:chgData name="Valentine Kabita" userId="b11a5265ae26b45f" providerId="LiveId" clId="{761CA023-4A6E-46EE-BD17-EB36292DF983}" dt="2026-04-30T17:11:19.311" v="773" actId="1076"/>
          <ac:graphicFrameMkLst>
            <pc:docMk/>
            <pc:sldMk cId="0" sldId="256"/>
            <ac:graphicFrameMk id="11" creationId="{27B6215D-AB6A-870F-CB08-BB26659B73DE}"/>
          </ac:graphicFrameMkLst>
        </pc:graphicFrameChg>
        <pc:graphicFrameChg chg="del">
          <ac:chgData name="Valentine Kabita" userId="b11a5265ae26b45f" providerId="LiveId" clId="{761CA023-4A6E-46EE-BD17-EB36292DF983}" dt="2026-04-30T00:41:26.727" v="120" actId="478"/>
          <ac:graphicFrameMkLst>
            <pc:docMk/>
            <pc:sldMk cId="0" sldId="256"/>
            <ac:graphicFrameMk id="100" creationId="{00000000-0000-0000-0000-000000000000}"/>
          </ac:graphicFrameMkLst>
        </pc:graphicFrameChg>
        <pc:picChg chg="add mod">
          <ac:chgData name="Valentine Kabita" userId="b11a5265ae26b45f" providerId="LiveId" clId="{761CA023-4A6E-46EE-BD17-EB36292DF983}" dt="2026-04-30T17:09:29.063" v="766" actId="1076"/>
          <ac:picMkLst>
            <pc:docMk/>
            <pc:sldMk cId="0" sldId="256"/>
            <ac:picMk id="2" creationId="{94FB8CE2-DC15-CBDE-21B6-8D7C90DEDC83}"/>
          </ac:picMkLst>
        </pc:picChg>
        <pc:picChg chg="add mod">
          <ac:chgData name="Valentine Kabita" userId="b11a5265ae26b45f" providerId="LiveId" clId="{761CA023-4A6E-46EE-BD17-EB36292DF983}" dt="2026-04-29T15:56:49.412" v="81"/>
          <ac:picMkLst>
            <pc:docMk/>
            <pc:sldMk cId="0" sldId="256"/>
            <ac:picMk id="3" creationId="{7BBBC1B4-6BDC-03BC-A2F2-53367A9308CC}"/>
          </ac:picMkLst>
        </pc:picChg>
        <pc:picChg chg="add mod">
          <ac:chgData name="Valentine Kabita" userId="b11a5265ae26b45f" providerId="LiveId" clId="{761CA023-4A6E-46EE-BD17-EB36292DF983}" dt="2026-04-29T15:57:03.414" v="82"/>
          <ac:picMkLst>
            <pc:docMk/>
            <pc:sldMk cId="0" sldId="256"/>
            <ac:picMk id="4" creationId="{E32CEE2C-D66A-C703-6792-0FF4CD2D0471}"/>
          </ac:picMkLst>
        </pc:picChg>
        <pc:picChg chg="add mod">
          <ac:chgData name="Valentine Kabita" userId="b11a5265ae26b45f" providerId="LiveId" clId="{761CA023-4A6E-46EE-BD17-EB36292DF983}" dt="2026-04-29T15:57:45.489" v="83"/>
          <ac:picMkLst>
            <pc:docMk/>
            <pc:sldMk cId="0" sldId="256"/>
            <ac:picMk id="5" creationId="{59400636-AAC1-9000-5397-D98A6ED72A6A}"/>
          </ac:picMkLst>
        </pc:picChg>
        <pc:picChg chg="add mod">
          <ac:chgData name="Valentine Kabita" userId="b11a5265ae26b45f" providerId="LiveId" clId="{761CA023-4A6E-46EE-BD17-EB36292DF983}" dt="2026-04-30T17:11:08.417" v="772" actId="1076"/>
          <ac:picMkLst>
            <pc:docMk/>
            <pc:sldMk cId="0" sldId="256"/>
            <ac:picMk id="7" creationId="{480B4295-5504-9693-1795-DA054A89871D}"/>
          </ac:picMkLst>
        </pc:picChg>
        <pc:picChg chg="add del mod">
          <ac:chgData name="Valentine Kabita" userId="b11a5265ae26b45f" providerId="LiveId" clId="{761CA023-4A6E-46EE-BD17-EB36292DF983}" dt="2026-04-29T20:17:27.602" v="88" actId="22"/>
          <ac:picMkLst>
            <pc:docMk/>
            <pc:sldMk cId="0" sldId="256"/>
            <ac:picMk id="7" creationId="{E5E56D70-7BBE-D89B-622A-5BA264A5B2A8}"/>
          </ac:picMkLst>
        </pc:picChg>
        <pc:picChg chg="add mod">
          <ac:chgData name="Valentine Kabita" userId="b11a5265ae26b45f" providerId="LiveId" clId="{761CA023-4A6E-46EE-BD17-EB36292DF983}" dt="2026-04-30T01:33:19.820" v="291" actId="1076"/>
          <ac:picMkLst>
            <pc:docMk/>
            <pc:sldMk cId="0" sldId="256"/>
            <ac:picMk id="10" creationId="{1099D64D-CDD8-8F73-7F5A-0A8BA4F134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1647063" y="0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67513" y="3684588"/>
            <a:ext cx="7031037" cy="9940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2055650" y="14176056"/>
            <a:ext cx="16454772" cy="1159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11647063" y="27984626"/>
            <a:ext cx="8914202" cy="147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3475" tIns="136725" rIns="273475" bIns="13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 b="1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 b="1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 b="1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01383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marL="914400" lvl="1" indent="-817308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marL="1371600" lvl="2" indent="-733171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marL="1828800" lvl="3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marL="2286000" lvl="4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marL="2743200" lvl="5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marL="3200400" lvl="6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marL="3657600" lvl="7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marL="4114800" lvl="8" indent="-649097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marL="914400" lvl="1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marL="1371600" lvl="2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marL="1828800" lvl="3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marL="2286000" lvl="4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marL="2743200" lvl="5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marL="3200400" lvl="6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marL="3657600" lvl="7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marL="4114800" lvl="8" indent="-228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sz="1456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17308" algn="l" rtl="0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sz="9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33171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sz="79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49097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sz="66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07060" algn="l" rtl="0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287" y="39413510"/>
            <a:ext cx="30232640" cy="748320"/>
          </a:xfrm>
          <a:prstGeom prst="rect">
            <a:avLst/>
          </a:prstGeom>
          <a:solidFill>
            <a:srgbClr val="3644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1287" y="2398334"/>
            <a:ext cx="30232640" cy="3707414"/>
          </a:xfrm>
          <a:prstGeom prst="rect">
            <a:avLst/>
          </a:prstGeom>
          <a:solidFill>
            <a:srgbClr val="3644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31F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901125" y="2337474"/>
            <a:ext cx="26695161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Interrupting Cholera Transmission in Kenya: Lessons from a Multi-County Outbreak Response in Narok, Migori, and Nairobi, September – December 2025</a:t>
            </a:r>
            <a:endParaRPr sz="8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287" y="-19069"/>
            <a:ext cx="26115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275" tIns="64625" rIns="129275" bIns="646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98368" y="11071691"/>
            <a:ext cx="10336679" cy="148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2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870527" y="39436808"/>
            <a:ext cx="179947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lang="en-GB" sz="3600" b="1" dirty="0">
                <a:solidFill>
                  <a:schemeClr val="lt1"/>
                </a:solidFill>
              </a:rPr>
              <a:t>valentinekabita@gmail.com</a:t>
            </a:r>
            <a:endParaRPr lang="en-GB" sz="3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538123" y="6026652"/>
            <a:ext cx="28681328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Valentine Kabita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*, Michelle Wangui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Elizabeth Nzioka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Francis Ng’ang’a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Wycliff Matini</a:t>
            </a:r>
            <a:r>
              <a:rPr lang="en-GB" sz="4800" baseline="30000" dirty="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Samuel Kadivane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Gladys Mutethya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Catherine Kiama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Ngina Kisangau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Francis Muoka</a:t>
            </a:r>
            <a:r>
              <a:rPr lang="en-GB" sz="5400" baseline="30000" dirty="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Kanana Kimonye</a:t>
            </a:r>
            <a:r>
              <a:rPr lang="en-GB" sz="4800" baseline="30000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GB" sz="50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Emmanuel Okunga</a:t>
            </a:r>
            <a:r>
              <a:rPr lang="en-GB" sz="4800" baseline="30000" dirty="0">
                <a:latin typeface="Calibri"/>
                <a:ea typeface="Calibri"/>
                <a:cs typeface="Calibri"/>
                <a:sym typeface="Calibri"/>
              </a:rPr>
              <a:t>2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1:National Public Health Emergency Operations </a:t>
            </a:r>
            <a:r>
              <a:rPr lang="en-GB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Center</a:t>
            </a:r>
            <a:r>
              <a: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-KNPHI, Ministry of Health, Nairobi, Kenya 2:Kenya National Public Health Institute (KNPHI), Ministry of Health, Nairobi, Kenya  3:Division of Disease Surveillance and Response-KNPHI, Ministry of Health, Nairobi, Kenya  4:Washington State University (WSU), Nairobi, Kenya</a:t>
            </a:r>
            <a:r>
              <a:rPr lang="en-GB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5:World </a:t>
            </a:r>
            <a:r>
              <a: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Health Organization (WHO), Nairobi, Kenya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1"/>
          <p:cNvSpPr/>
          <p:nvPr/>
        </p:nvSpPr>
        <p:spPr>
          <a:xfrm>
            <a:off x="648827" y="9764925"/>
            <a:ext cx="14171041" cy="458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 sz="4000" dirty="0"/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Cholera remains a significant public health threat in Kenya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Higher risk in areas with limited access to safe water, sanitation, and hygiene (</a:t>
            </a:r>
            <a:r>
              <a:rPr lang="en-US" sz="3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WaSH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September 2025, a cholera outbreak was detected in Narok County</a:t>
            </a:r>
          </a:p>
          <a:p>
            <a:pPr marL="571500" marR="0" lvl="0" indent="-5715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Spread reported to Migori County</a:t>
            </a:r>
            <a:r>
              <a:rPr lang="en-US" sz="3600" dirty="0"/>
              <a:t>. </a:t>
            </a:r>
            <a:r>
              <a: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Nairobi reported an isolated case with no confirmed epidemiological linkage</a:t>
            </a:r>
          </a:p>
        </p:txBody>
      </p:sp>
      <p:sp>
        <p:nvSpPr>
          <p:cNvPr id="97" name="Google Shape;97;p1"/>
          <p:cNvSpPr/>
          <p:nvPr/>
        </p:nvSpPr>
        <p:spPr>
          <a:xfrm>
            <a:off x="648827" y="14301142"/>
            <a:ext cx="14141471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dirty="0"/>
              <a:t>To describe the epidemiological characteristics of the cholera outbreak by person, place, and time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dirty="0"/>
              <a:t>To document the key response interventions implemented</a:t>
            </a:r>
            <a:endParaRPr sz="3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799573" y="21780275"/>
            <a:ext cx="1399072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STUDY AREA:</a:t>
            </a:r>
            <a:r>
              <a:rPr lang="en-GB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Narok, Migori, and Nairobi counties, </a:t>
            </a:r>
            <a:r>
              <a:rPr lang="en-GB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Kenya</a:t>
            </a:r>
            <a:endParaRPr sz="4000" dirty="0"/>
          </a:p>
        </p:txBody>
      </p:sp>
      <p:sp>
        <p:nvSpPr>
          <p:cNvPr id="101" name="Google Shape;101;p1"/>
          <p:cNvSpPr/>
          <p:nvPr/>
        </p:nvSpPr>
        <p:spPr>
          <a:xfrm>
            <a:off x="648827" y="32695805"/>
            <a:ext cx="1246509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sz="1100" dirty="0"/>
          </a:p>
        </p:txBody>
      </p:sp>
      <p:sp>
        <p:nvSpPr>
          <p:cNvPr id="102" name="Google Shape;102;p1"/>
          <p:cNvSpPr/>
          <p:nvPr/>
        </p:nvSpPr>
        <p:spPr>
          <a:xfrm>
            <a:off x="586949" y="16694279"/>
            <a:ext cx="14464260" cy="513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METHODOLOGY:</a:t>
            </a:r>
            <a:r>
              <a:rPr lang="en-GB" sz="4000" b="1" dirty="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Retrospective descriptive analysis</a:t>
            </a:r>
            <a:endParaRPr sz="40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KE" sz="3600" dirty="0"/>
              <a:t>We conducted retrospective analysis of the national cholera line-list for September-December 2025, </a:t>
            </a:r>
            <a:endParaRPr lang="en-US" sz="3600" dirty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3600" dirty="0"/>
              <a:t>C</a:t>
            </a:r>
            <a:r>
              <a:rPr lang="en-KE" sz="3600" dirty="0" err="1"/>
              <a:t>alculated</a:t>
            </a:r>
            <a:r>
              <a:rPr lang="en-KE" sz="3600" dirty="0"/>
              <a:t> descriptive statistics, reviewed outbreak investigation reports, Incident Management System Team</a:t>
            </a:r>
            <a:r>
              <a:rPr lang="en-US" sz="3600" dirty="0"/>
              <a:t> </a:t>
            </a:r>
            <a:r>
              <a:rPr lang="en-KE" sz="3600" dirty="0"/>
              <a:t>(IMST) meeting-minutes, Oral Cholera Vaccination</a:t>
            </a:r>
            <a:r>
              <a:rPr lang="en-US" sz="3600" dirty="0"/>
              <a:t> </a:t>
            </a:r>
            <a:r>
              <a:rPr lang="en-KE" sz="3600" dirty="0"/>
              <a:t>(OCV), post-OCV coverage Survey</a:t>
            </a:r>
            <a:r>
              <a:rPr lang="en-US" sz="3600" dirty="0"/>
              <a:t> </a:t>
            </a:r>
            <a:r>
              <a:rPr lang="en-KE" sz="3600" dirty="0"/>
              <a:t>(PCS), and Intra-Action Review</a:t>
            </a:r>
            <a:r>
              <a:rPr lang="en-US" sz="3600" dirty="0"/>
              <a:t> </a:t>
            </a:r>
            <a:r>
              <a:rPr lang="en-KE" sz="3600" dirty="0"/>
              <a:t>(IAR) reports to identify interventions implemented, outbreak drivers, and response challenges. </a:t>
            </a:r>
          </a:p>
        </p:txBody>
      </p:sp>
      <p:sp>
        <p:nvSpPr>
          <p:cNvPr id="106" name="Google Shape;106;p1"/>
          <p:cNvSpPr/>
          <p:nvPr/>
        </p:nvSpPr>
        <p:spPr>
          <a:xfrm>
            <a:off x="447384" y="33316236"/>
            <a:ext cx="14603825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b="1" dirty="0">
                <a:latin typeface="+mn-lt"/>
              </a:rPr>
              <a:t>A total of 299</a:t>
            </a:r>
            <a:r>
              <a:rPr lang="en-US" sz="3600" dirty="0">
                <a:latin typeface="+mn-lt"/>
              </a:rPr>
              <a:t> cases and 7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dirty="0">
                <a:latin typeface="+mn-lt"/>
              </a:rPr>
              <a:t>deaths (CFR </a:t>
            </a:r>
            <a:r>
              <a:rPr lang="en-US" sz="3600" b="1" dirty="0">
                <a:latin typeface="+mn-lt"/>
              </a:rPr>
              <a:t>2.3%</a:t>
            </a:r>
            <a:r>
              <a:rPr lang="en-US" sz="3600" dirty="0">
                <a:latin typeface="+mn-lt"/>
              </a:rPr>
              <a:t>) were reported in Narok, Migori &amp; Nairobi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dirty="0">
                <a:latin typeface="+mn-lt"/>
                <a:cs typeface="Times New Roman" panose="02020603050405020304" pitchFamily="18" charset="0"/>
              </a:rPr>
              <a:t>Narok County reported the highest number of cases; 82% (246)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dirty="0">
                <a:latin typeface="+mn-lt"/>
                <a:cs typeface="Times New Roman" panose="02020603050405020304" pitchFamily="18" charset="0"/>
              </a:rPr>
              <a:t>Twenty-nine (29) cases were laboratory-confirmed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dirty="0">
                <a:latin typeface="+mn-lt"/>
              </a:rPr>
              <a:t>Males accounted for 65% (194) of the cases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dirty="0">
                <a:latin typeface="+mn-lt"/>
              </a:rPr>
              <a:t>National cholera IMS constituted, with weekly national coordination meetings to guide response actions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KE" sz="3600" dirty="0">
                <a:latin typeface="+mn-lt"/>
              </a:rPr>
              <a:t>Interventions included outbreak investigation, active case search, contact tracing, Cholera Treatment Centres, laboratory testing, RCCE, </a:t>
            </a:r>
            <a:r>
              <a:rPr lang="en-KE" sz="3600" dirty="0" err="1">
                <a:latin typeface="+mn-lt"/>
              </a:rPr>
              <a:t>WaSH</a:t>
            </a:r>
            <a:r>
              <a:rPr lang="en-KE" sz="3600" dirty="0">
                <a:latin typeface="+mn-lt"/>
              </a:rPr>
              <a:t>, inter-county coordination, Case-Area-Targeted-Interventions (CATI), OCV campaign, PCS and IAR. </a:t>
            </a:r>
            <a:endParaRPr lang="en-US" sz="3600" dirty="0">
              <a:latin typeface="+mn-lt"/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endParaRPr lang="en-US" sz="3600" dirty="0">
              <a:latin typeface="+mn-lt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5910912" y="27944146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DISCUSSION</a:t>
            </a:r>
            <a:endParaRPr dirty="0"/>
          </a:p>
        </p:txBody>
      </p:sp>
      <p:sp>
        <p:nvSpPr>
          <p:cNvPr id="108" name="Google Shape;108;p1"/>
          <p:cNvSpPr/>
          <p:nvPr/>
        </p:nvSpPr>
        <p:spPr>
          <a:xfrm>
            <a:off x="15801683" y="28826914"/>
            <a:ext cx="13908732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The 25–44 age group was most affected - economically active population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Higher proportion of cases among males - occupational exposure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Rapid activation of the NPHEOC and establishment of the IMS facilitated coordinated response actions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Weekly national coordination meetings enhanced information sharing, decision-making, and resource mobilization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Integrated interventions (</a:t>
            </a:r>
            <a:r>
              <a:rPr lang="en-US" sz="3600" dirty="0" err="1"/>
              <a:t>WaSH</a:t>
            </a:r>
            <a:r>
              <a:rPr lang="en-US" sz="3600" dirty="0"/>
              <a:t>, RCCE, CATI) likely enhanced community-level control measures</a:t>
            </a:r>
          </a:p>
        </p:txBody>
      </p:sp>
      <p:sp>
        <p:nvSpPr>
          <p:cNvPr id="109" name="Google Shape;109;p1"/>
          <p:cNvSpPr/>
          <p:nvPr/>
        </p:nvSpPr>
        <p:spPr>
          <a:xfrm>
            <a:off x="15676237" y="34467988"/>
            <a:ext cx="1246509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 CONCLUSIONS</a:t>
            </a:r>
            <a:endParaRPr dirty="0"/>
          </a:p>
        </p:txBody>
      </p:sp>
      <p:sp>
        <p:nvSpPr>
          <p:cNvPr id="110" name="Google Shape;110;p1"/>
          <p:cNvSpPr/>
          <p:nvPr/>
        </p:nvSpPr>
        <p:spPr>
          <a:xfrm>
            <a:off x="15676237" y="35310634"/>
            <a:ext cx="13908732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3600" dirty="0"/>
              <a:t>A coordinated multisectoral response was implemented, integrating Surveillance, Case management, </a:t>
            </a:r>
            <a:r>
              <a:rPr lang="en-GB" sz="3600" dirty="0" err="1"/>
              <a:t>WaSH</a:t>
            </a:r>
            <a:r>
              <a:rPr lang="en-GB" sz="3600" dirty="0"/>
              <a:t> interventions, RCCE, CATI, OCV, PCS, IAR)</a:t>
            </a:r>
            <a:endParaRPr lang="en-US" sz="3600" dirty="0">
              <a:solidFill>
                <a:schemeClr val="dk1"/>
              </a:solidFill>
            </a:endParaRPr>
          </a:p>
          <a:p>
            <a:pPr marL="68580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>
                <a:solidFill>
                  <a:schemeClr val="dk1"/>
                </a:solidFill>
              </a:rPr>
              <a:t>These </a:t>
            </a:r>
            <a:r>
              <a:rPr lang="en-US" sz="3600" dirty="0"/>
              <a:t>interventions likely contributed to outbreak control within three months </a:t>
            </a:r>
          </a:p>
          <a:p>
            <a:pPr marL="685800" indent="-685800">
              <a:buClr>
                <a:srgbClr val="3E61FE"/>
              </a:buClr>
              <a:buSzPts val="3600"/>
              <a:buFont typeface="Noto Sans Symbols"/>
              <a:buChar char="❖"/>
            </a:pPr>
            <a:r>
              <a:rPr lang="en-US" sz="3600" dirty="0">
                <a:solidFill>
                  <a:schemeClr val="dk1"/>
                </a:solidFill>
              </a:rPr>
              <a:t>Sustaining </a:t>
            </a:r>
            <a:r>
              <a:rPr lang="en-US" sz="3600" dirty="0"/>
              <a:t>and strengthening these interventions is critical to preventing future </a:t>
            </a:r>
          </a:p>
        </p:txBody>
      </p:sp>
      <p:sp>
        <p:nvSpPr>
          <p:cNvPr id="114" name="Google Shape;114;p1"/>
          <p:cNvSpPr/>
          <p:nvPr/>
        </p:nvSpPr>
        <p:spPr>
          <a:xfrm>
            <a:off x="653322" y="382941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 extrusionOk="0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570"/>
            </a:stretch>
          </a:blipFill>
          <a:ln>
            <a:noFill/>
          </a:ln>
        </p:spPr>
        <p:txBody>
          <a:bodyPr/>
          <a:lstStyle/>
          <a:p>
            <a:endParaRPr lang="en-KE"/>
          </a:p>
        </p:txBody>
      </p:sp>
      <p:grpSp>
        <p:nvGrpSpPr>
          <p:cNvPr id="115" name="Google Shape;115;p1"/>
          <p:cNvGrpSpPr/>
          <p:nvPr/>
        </p:nvGrpSpPr>
        <p:grpSpPr>
          <a:xfrm>
            <a:off x="10228618" y="42112091"/>
            <a:ext cx="9829149" cy="691341"/>
            <a:chOff x="0" y="-38100"/>
            <a:chExt cx="784800" cy="55200"/>
          </a:xfrm>
        </p:grpSpPr>
        <p:sp>
          <p:nvSpPr>
            <p:cNvPr id="116" name="Google Shape;116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  <a:ln>
              <a:noFill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17" name="Google Shape;117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"/>
          <p:cNvGrpSpPr/>
          <p:nvPr/>
        </p:nvGrpSpPr>
        <p:grpSpPr>
          <a:xfrm>
            <a:off x="100" y="42112091"/>
            <a:ext cx="9829149" cy="691341"/>
            <a:chOff x="0" y="-38100"/>
            <a:chExt cx="784800" cy="55200"/>
          </a:xfrm>
        </p:grpSpPr>
        <p:sp>
          <p:nvSpPr>
            <p:cNvPr id="119" name="Google Shape;119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  <a:ln>
              <a:noFill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20" name="Google Shape;120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"/>
          <p:cNvGrpSpPr/>
          <p:nvPr/>
        </p:nvGrpSpPr>
        <p:grpSpPr>
          <a:xfrm>
            <a:off x="20445836" y="42112091"/>
            <a:ext cx="9829149" cy="691341"/>
            <a:chOff x="0" y="-38100"/>
            <a:chExt cx="784800" cy="55200"/>
          </a:xfrm>
        </p:grpSpPr>
        <p:sp>
          <p:nvSpPr>
            <p:cNvPr id="122" name="Google Shape;122;p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 extrusionOk="0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  <a:ln>
              <a:noFill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784800" cy="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850" tIns="77850" rIns="77850" bIns="77850" anchor="ctr" anchorCtr="0">
              <a:noAutofit/>
            </a:bodyPr>
            <a:lstStyle/>
            <a:p>
              <a:pPr marL="0" marR="0" lvl="0" indent="0" algn="ctr" rtl="0">
                <a:lnSpc>
                  <a:spcPct val="10077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80"/>
                <a:buFont typeface="Calibri"/>
                <a:buNone/>
              </a:pPr>
              <a:endParaRPr sz="298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3600" y="605923"/>
            <a:ext cx="3791369" cy="13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94FB8CE2-DC15-CBDE-21B6-8D7C90DED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4" y="22558729"/>
            <a:ext cx="14659204" cy="9491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BBC1B4-6BDC-03BC-A2F2-53367A9308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8" y="40405429"/>
            <a:ext cx="7580595" cy="18349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2CEE2C-D66A-C703-6792-0FF4CD2D04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17079" y="40161830"/>
            <a:ext cx="7172011" cy="24270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400636-AAC1-9000-5397-D98A6ED72A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35368" y="40255011"/>
            <a:ext cx="4263458" cy="23357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99D64D-CDD8-8F73-7F5A-0A8BA4F134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35675" y="12902186"/>
            <a:ext cx="14659205" cy="6815762"/>
          </a:xfrm>
          <a:prstGeom prst="rect">
            <a:avLst/>
          </a:prstGeom>
        </p:spPr>
      </p:pic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480B4295-5504-9693-1795-DA054A8987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40133" y="20599583"/>
            <a:ext cx="13180939" cy="583162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C30777-0711-FCFB-4AFE-25E46B4955C5}"/>
              </a:ext>
            </a:extLst>
          </p:cNvPr>
          <p:cNvSpPr txBox="1"/>
          <p:nvPr/>
        </p:nvSpPr>
        <p:spPr>
          <a:xfrm>
            <a:off x="648827" y="32149287"/>
            <a:ext cx="11068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US" sz="28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1: Distribution of cholera cases in Kenya, Sept 2025-Jan 2026</a:t>
            </a:r>
            <a:endParaRPr lang="en-KE" sz="28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EF5FFB-75B9-475D-4AE1-6D76940910B0}"/>
              </a:ext>
            </a:extLst>
          </p:cNvPr>
          <p:cNvSpPr txBox="1"/>
          <p:nvPr/>
        </p:nvSpPr>
        <p:spPr>
          <a:xfrm>
            <a:off x="15961083" y="19769719"/>
            <a:ext cx="134377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US" sz="28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2: Epi Curve of Cholera Outbreak in Kenya, Sept 2025 - Jan 2026</a:t>
            </a:r>
            <a:endParaRPr lang="en-KE" sz="28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6504D2F-44E4-15EF-DE16-2E89F5B67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420968"/>
              </p:ext>
            </p:extLst>
          </p:nvPr>
        </p:nvGraphicFramePr>
        <p:xfrm>
          <a:off x="15853989" y="26777915"/>
          <a:ext cx="13908732" cy="975360"/>
        </p:xfrm>
        <a:graphic>
          <a:graphicData uri="http://schemas.openxmlformats.org/drawingml/2006/table">
            <a:tbl>
              <a:tblPr>
                <a:tableStyleId>{651C7303-1205-445C-A721-94CFD910D15C}</a:tableStyleId>
              </a:tblPr>
              <a:tblGrid>
                <a:gridCol w="13908732">
                  <a:extLst>
                    <a:ext uri="{9D8B030D-6E8A-4147-A177-3AD203B41FA5}">
                      <a16:colId xmlns:a16="http://schemas.microsoft.com/office/drawing/2014/main" val="944200364"/>
                    </a:ext>
                  </a:extLst>
                </a:gridCol>
              </a:tblGrid>
              <a:tr h="952024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r>
                        <a:rPr lang="en-US" sz="3200" i="1" dirty="0">
                          <a:effectLst/>
                        </a:rPr>
                        <a:t>Figure 3: Distribution of cholera cases by age group and sex in Kenya, Sept 2025-Jan 2026</a:t>
                      </a:r>
                      <a:endParaRPr lang="en-KE" sz="3200" i="1" dirty="0">
                        <a:solidFill>
                          <a:srgbClr val="44546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556912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4F58F8D-A9D7-ABB5-B27B-D68624B75487}"/>
              </a:ext>
            </a:extLst>
          </p:cNvPr>
          <p:cNvSpPr txBox="1"/>
          <p:nvPr/>
        </p:nvSpPr>
        <p:spPr>
          <a:xfrm>
            <a:off x="15441761" y="10603813"/>
            <a:ext cx="143776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dirty="0"/>
              <a:t>All 100% (12) of sampled water sources were contaminated (E.coli/coliforms)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dirty="0"/>
              <a:t>Narok’s OCV campaign achieved 93.7%  (239,341/255,313) coverage. PSC 94.1%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KE" sz="3600" dirty="0"/>
          </a:p>
        </p:txBody>
      </p:sp>
      <p:sp>
        <p:nvSpPr>
          <p:cNvPr id="18" name="Google Shape;101;p1">
            <a:extLst>
              <a:ext uri="{FF2B5EF4-FFF2-40B4-BE49-F238E27FC236}">
                <a16:creationId xmlns:a16="http://schemas.microsoft.com/office/drawing/2014/main" id="{F5468998-67A6-C78F-426E-3C8CAFE5BC8E}"/>
              </a:ext>
            </a:extLst>
          </p:cNvPr>
          <p:cNvSpPr/>
          <p:nvPr/>
        </p:nvSpPr>
        <p:spPr>
          <a:xfrm>
            <a:off x="15535675" y="9902430"/>
            <a:ext cx="1246509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36449C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596</Words>
  <Application>Microsoft Office PowerPoint</Application>
  <PresentationFormat>Custom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Noto Sans Symbols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Cooper, Nik</dc:creator>
  <cp:lastModifiedBy>Valentine Kabita</cp:lastModifiedBy>
  <cp:revision>3</cp:revision>
  <dcterms:created xsi:type="dcterms:W3CDTF">2018-08-09T14:20:14Z</dcterms:created>
  <dcterms:modified xsi:type="dcterms:W3CDTF">2026-05-04T11:46:10Z</dcterms:modified>
</cp:coreProperties>
</file>